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25" d="100"/>
          <a:sy n="25" d="100"/>
        </p:scale>
        <p:origin x="2388"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2023-06-22</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2023-06-22</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모서리가 둥근 직사각형 8"/>
          <p:cNvSpPr/>
          <p:nvPr/>
        </p:nvSpPr>
        <p:spPr>
          <a:xfrm>
            <a:off x="2946400" y="4127500"/>
            <a:ext cx="24841200" cy="327660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0" b="1" dirty="0">
                <a:ln w="28575">
                  <a:noFill/>
                  <a:prstDash val="dash"/>
                </a:ln>
                <a:solidFill>
                  <a:schemeClr val="tx1"/>
                </a:solidFill>
                <a:latin typeface="Times New Roman" panose="02020603050405020304" pitchFamily="18" charset="0"/>
                <a:cs typeface="Times New Roman" panose="02020603050405020304" pitchFamily="18" charset="0"/>
              </a:rPr>
              <a:t>Zero-crossing-prediction-based Single-slope ADC </a:t>
            </a:r>
          </a:p>
          <a:p>
            <a:pPr algn="ctr"/>
            <a:r>
              <a:rPr lang="en-US" altLang="ko-KR" sz="8000" b="1" dirty="0">
                <a:ln w="28575">
                  <a:noFill/>
                  <a:prstDash val="dash"/>
                </a:ln>
                <a:solidFill>
                  <a:schemeClr val="tx1"/>
                </a:solidFill>
                <a:latin typeface="Times New Roman" panose="02020603050405020304" pitchFamily="18" charset="0"/>
                <a:cs typeface="Times New Roman" panose="02020603050405020304" pitchFamily="18" charset="0"/>
              </a:rPr>
              <a:t>with a Constant Charge Bias Amplifier for Low Power</a:t>
            </a:r>
            <a:endParaRPr lang="ko-KR" altLang="en-US" sz="8000" b="1" dirty="0">
              <a:ln w="28575">
                <a:noFill/>
                <a:prstDash val="dash"/>
              </a:ln>
              <a:solidFill>
                <a:schemeClr val="tx1"/>
              </a:solidFill>
              <a:latin typeface="Times New Roman" panose="02020603050405020304" pitchFamily="18" charset="0"/>
              <a:cs typeface="Times New Roman" panose="02020603050405020304" pitchFamily="18" charset="0"/>
            </a:endParaRPr>
          </a:p>
        </p:txBody>
      </p:sp>
      <p:sp>
        <p:nvSpPr>
          <p:cNvPr id="2" name="직사각형 1"/>
          <p:cNvSpPr/>
          <p:nvPr/>
        </p:nvSpPr>
        <p:spPr>
          <a:xfrm>
            <a:off x="2946401" y="7375076"/>
            <a:ext cx="24841200" cy="2529923"/>
          </a:xfrm>
          <a:prstGeom prst="rect">
            <a:avLst/>
          </a:prstGeom>
        </p:spPr>
        <p:txBody>
          <a:bodyPr wrap="square">
            <a:spAutoFit/>
          </a:bodyPr>
          <a:lstStyle/>
          <a:p>
            <a:pPr algn="ctr">
              <a:lnSpc>
                <a:spcPct val="120000"/>
              </a:lnSpc>
            </a:pPr>
            <a:r>
              <a:rPr lang="en-US" altLang="ko-KR" sz="4400" dirty="0" err="1">
                <a:latin typeface="Times New Roman" panose="02020603050405020304" pitchFamily="18" charset="0"/>
                <a:cs typeface="Times New Roman" panose="02020603050405020304" pitchFamily="18" charset="0"/>
              </a:rPr>
              <a:t>Hohyeon</a:t>
            </a:r>
            <a:r>
              <a:rPr lang="en-US" altLang="ko-KR" sz="4400" dirty="0">
                <a:latin typeface="Times New Roman" panose="02020603050405020304" pitchFamily="18" charset="0"/>
                <a:cs typeface="Times New Roman" panose="02020603050405020304" pitchFamily="18" charset="0"/>
              </a:rPr>
              <a:t> Lee, </a:t>
            </a:r>
            <a:r>
              <a:rPr lang="en-US" altLang="ko-KR" sz="4400" dirty="0" err="1">
                <a:latin typeface="Times New Roman" panose="02020603050405020304" pitchFamily="18" charset="0"/>
                <a:cs typeface="Times New Roman" panose="02020603050405020304" pitchFamily="18" charset="0"/>
              </a:rPr>
              <a:t>Kyungmin</a:t>
            </a:r>
            <a:r>
              <a:rPr lang="en-US" altLang="ko-KR" sz="4400" dirty="0">
                <a:latin typeface="Times New Roman" panose="02020603050405020304" pitchFamily="18" charset="0"/>
                <a:cs typeface="Times New Roman" panose="02020603050405020304" pitchFamily="18" charset="0"/>
              </a:rPr>
              <a:t> Lee, </a:t>
            </a:r>
            <a:r>
              <a:rPr lang="en-US" altLang="ko-KR" sz="4400" dirty="0" err="1">
                <a:latin typeface="Times New Roman" panose="02020603050405020304" pitchFamily="18" charset="0"/>
                <a:cs typeface="Times New Roman" panose="02020603050405020304" pitchFamily="18" charset="0"/>
              </a:rPr>
              <a:t>Sooyoun</a:t>
            </a:r>
            <a:r>
              <a:rPr lang="en-US" altLang="ko-KR" sz="4400" dirty="0">
                <a:latin typeface="Times New Roman" panose="02020603050405020304" pitchFamily="18" charset="0"/>
                <a:cs typeface="Times New Roman" panose="02020603050405020304" pitchFamily="18" charset="0"/>
              </a:rPr>
              <a:t> Kim and </a:t>
            </a:r>
            <a:r>
              <a:rPr lang="en-US" altLang="ko-KR" sz="4400" dirty="0" err="1">
                <a:latin typeface="Times New Roman" panose="02020603050405020304" pitchFamily="18" charset="0"/>
                <a:cs typeface="Times New Roman" panose="02020603050405020304" pitchFamily="18" charset="0"/>
              </a:rPr>
              <a:t>Minkyu</a:t>
            </a:r>
            <a:r>
              <a:rPr lang="en-US" altLang="ko-KR" sz="4400" dirty="0">
                <a:latin typeface="Times New Roman" panose="02020603050405020304" pitchFamily="18" charset="0"/>
                <a:cs typeface="Times New Roman" panose="02020603050405020304" pitchFamily="18" charset="0"/>
              </a:rPr>
              <a:t> Song </a:t>
            </a:r>
          </a:p>
          <a:p>
            <a:pPr algn="ctr">
              <a:lnSpc>
                <a:spcPct val="120000"/>
              </a:lnSpc>
            </a:pPr>
            <a:r>
              <a:rPr lang="en-US" altLang="ko-KR" sz="4400" dirty="0">
                <a:latin typeface="Times New Roman" panose="02020603050405020304" pitchFamily="18" charset="0"/>
                <a:cs typeface="Times New Roman" panose="02020603050405020304" pitchFamily="18" charset="0"/>
              </a:rPr>
              <a:t>Department of Semiconductor Science, </a:t>
            </a:r>
            <a:r>
              <a:rPr lang="en-US" altLang="ko-KR" sz="4400" dirty="0" err="1">
                <a:latin typeface="Times New Roman" panose="02020603050405020304" pitchFamily="18" charset="0"/>
                <a:cs typeface="Times New Roman" panose="02020603050405020304" pitchFamily="18" charset="0"/>
              </a:rPr>
              <a:t>Dongguk</a:t>
            </a:r>
            <a:r>
              <a:rPr lang="en-US" altLang="ko-KR" sz="4400" dirty="0">
                <a:latin typeface="Times New Roman" panose="02020603050405020304" pitchFamily="18" charset="0"/>
                <a:cs typeface="Times New Roman" panose="02020603050405020304" pitchFamily="18" charset="0"/>
              </a:rPr>
              <a:t> University, Seoul, 04620, Korea </a:t>
            </a:r>
          </a:p>
          <a:p>
            <a:pPr algn="ctr">
              <a:lnSpc>
                <a:spcPct val="120000"/>
              </a:lnSpc>
            </a:pPr>
            <a:r>
              <a:rPr lang="en-US" altLang="ko-KR" sz="4400" dirty="0">
                <a:latin typeface="Times New Roman" panose="02020603050405020304" pitchFamily="18" charset="0"/>
                <a:cs typeface="Times New Roman" panose="02020603050405020304" pitchFamily="18" charset="0"/>
              </a:rPr>
              <a:t>Email : kj170494@dongguk.edu, {dlghgus020, </a:t>
            </a:r>
            <a:r>
              <a:rPr lang="en-US" altLang="ko-KR" sz="4400" dirty="0" err="1">
                <a:latin typeface="Times New Roman" panose="02020603050405020304" pitchFamily="18" charset="0"/>
                <a:cs typeface="Times New Roman" panose="02020603050405020304" pitchFamily="18" charset="0"/>
              </a:rPr>
              <a:t>sooyoun</a:t>
            </a:r>
            <a:r>
              <a:rPr lang="en-US" altLang="ko-KR" sz="4400" dirty="0">
                <a:latin typeface="Times New Roman" panose="02020603050405020304" pitchFamily="18" charset="0"/>
                <a:cs typeface="Times New Roman" panose="02020603050405020304" pitchFamily="18" charset="0"/>
              </a:rPr>
              <a:t>}@dgu.ac.kr </a:t>
            </a:r>
          </a:p>
        </p:txBody>
      </p:sp>
      <p:grpSp>
        <p:nvGrpSpPr>
          <p:cNvPr id="10" name="그룹 9"/>
          <p:cNvGrpSpPr/>
          <p:nvPr/>
        </p:nvGrpSpPr>
        <p:grpSpPr>
          <a:xfrm>
            <a:off x="2597921" y="14945724"/>
            <a:ext cx="9807755" cy="9714858"/>
            <a:chOff x="1443421" y="15766987"/>
            <a:chExt cx="10512365" cy="10379298"/>
          </a:xfrm>
        </p:grpSpPr>
        <p:pic>
          <p:nvPicPr>
            <p:cNvPr id="3" name="그림 2"/>
            <p:cNvPicPr>
              <a:picLocks noChangeAspect="1"/>
            </p:cNvPicPr>
            <p:nvPr/>
          </p:nvPicPr>
          <p:blipFill>
            <a:blip r:embed="rId2"/>
            <a:stretch>
              <a:fillRect/>
            </a:stretch>
          </p:blipFill>
          <p:spPr>
            <a:xfrm>
              <a:off x="1443421" y="15766987"/>
              <a:ext cx="10512364" cy="5169838"/>
            </a:xfrm>
            <a:prstGeom prst="rect">
              <a:avLst/>
            </a:prstGeom>
            <a:ln>
              <a:noFill/>
            </a:ln>
          </p:spPr>
        </p:pic>
        <p:pic>
          <p:nvPicPr>
            <p:cNvPr id="7" name="그림 6"/>
            <p:cNvPicPr>
              <a:picLocks noChangeAspect="1"/>
            </p:cNvPicPr>
            <p:nvPr/>
          </p:nvPicPr>
          <p:blipFill>
            <a:blip r:embed="rId3"/>
            <a:stretch>
              <a:fillRect/>
            </a:stretch>
          </p:blipFill>
          <p:spPr>
            <a:xfrm>
              <a:off x="1443422" y="21644711"/>
              <a:ext cx="10512364" cy="3793688"/>
            </a:xfrm>
            <a:prstGeom prst="rect">
              <a:avLst/>
            </a:prstGeom>
          </p:spPr>
        </p:pic>
        <p:sp>
          <p:nvSpPr>
            <p:cNvPr id="8" name="TextBox 7"/>
            <p:cNvSpPr txBox="1"/>
            <p:nvPr/>
          </p:nvSpPr>
          <p:spPr>
            <a:xfrm>
              <a:off x="6330715" y="20864399"/>
              <a:ext cx="755335" cy="707886"/>
            </a:xfrm>
            <a:prstGeom prst="rect">
              <a:avLst/>
            </a:prstGeom>
            <a:noFill/>
          </p:spPr>
          <p:txBody>
            <a:bodyPr wrap="none" rtlCol="0">
              <a:spAutoFit/>
            </a:bodyPr>
            <a:lstStyle/>
            <a:p>
              <a:r>
                <a:rPr lang="en-US" altLang="ko-KR" sz="4000" dirty="0">
                  <a:latin typeface="Times New Roman" panose="02020603050405020304" pitchFamily="18" charset="0"/>
                  <a:cs typeface="Times New Roman" panose="02020603050405020304" pitchFamily="18" charset="0"/>
                </a:rPr>
                <a:t>(a)</a:t>
              </a:r>
              <a:endParaRPr lang="ko-KR" altLang="en-US" sz="40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6316287" y="25438399"/>
              <a:ext cx="784189" cy="707886"/>
            </a:xfrm>
            <a:prstGeom prst="rect">
              <a:avLst/>
            </a:prstGeom>
            <a:noFill/>
          </p:spPr>
          <p:txBody>
            <a:bodyPr wrap="none" rtlCol="0">
              <a:spAutoFit/>
            </a:bodyPr>
            <a:lstStyle/>
            <a:p>
              <a:r>
                <a:rPr lang="en-US" altLang="ko-KR" sz="4000" dirty="0">
                  <a:latin typeface="Times New Roman" panose="02020603050405020304" pitchFamily="18" charset="0"/>
                  <a:cs typeface="Times New Roman" panose="02020603050405020304" pitchFamily="18" charset="0"/>
                </a:rPr>
                <a:t>(b)</a:t>
              </a:r>
              <a:endParaRPr lang="ko-KR" altLang="en-US" sz="4000" dirty="0">
                <a:latin typeface="Times New Roman" panose="02020603050405020304" pitchFamily="18" charset="0"/>
                <a:cs typeface="Times New Roman" panose="02020603050405020304" pitchFamily="18" charset="0"/>
              </a:endParaRPr>
            </a:p>
          </p:txBody>
        </p:sp>
      </p:grpSp>
      <p:sp>
        <p:nvSpPr>
          <p:cNvPr id="13" name="직사각형 12"/>
          <p:cNvSpPr/>
          <p:nvPr/>
        </p:nvSpPr>
        <p:spPr>
          <a:xfrm>
            <a:off x="1643217" y="24630018"/>
            <a:ext cx="11282258" cy="1323439"/>
          </a:xfrm>
          <a:prstGeom prst="rect">
            <a:avLst/>
          </a:prstGeom>
        </p:spPr>
        <p:txBody>
          <a:bodyPr wrap="square">
            <a:spAutoFit/>
          </a:bodyPr>
          <a:lstStyle/>
          <a:p>
            <a:r>
              <a:rPr lang="en-US" altLang="ko-KR" sz="4000" dirty="0">
                <a:latin typeface="Times New Roman" panose="02020603050405020304" pitchFamily="18" charset="0"/>
                <a:cs typeface="Times New Roman" panose="02020603050405020304" pitchFamily="18" charset="0"/>
              </a:rPr>
              <a:t>Fig. 1. Proposed SS-ADC. (a) Overall architecture, (b) proposed zero-crossing prediction algorithm. </a:t>
            </a:r>
          </a:p>
        </p:txBody>
      </p:sp>
      <p:grpSp>
        <p:nvGrpSpPr>
          <p:cNvPr id="5" name="그룹 4"/>
          <p:cNvGrpSpPr/>
          <p:nvPr/>
        </p:nvGrpSpPr>
        <p:grpSpPr>
          <a:xfrm>
            <a:off x="1528917" y="9661079"/>
            <a:ext cx="27171444" cy="4558637"/>
            <a:chOff x="1528917" y="9570914"/>
            <a:chExt cx="27171444" cy="4558637"/>
          </a:xfrm>
        </p:grpSpPr>
        <p:sp>
          <p:nvSpPr>
            <p:cNvPr id="4" name="직사각형 3"/>
            <p:cNvSpPr/>
            <p:nvPr/>
          </p:nvSpPr>
          <p:spPr>
            <a:xfrm>
              <a:off x="1528917" y="10651676"/>
              <a:ext cx="27171444" cy="3477875"/>
            </a:xfrm>
            <a:prstGeom prst="rect">
              <a:avLst/>
            </a:prstGeom>
          </p:spPr>
          <p:txBody>
            <a:bodyPr wrap="square">
              <a:spAutoFit/>
            </a:bodyPr>
            <a:lstStyle/>
            <a:p>
              <a:r>
                <a:rPr lang="en-US" altLang="ko-KR" sz="4400" dirty="0">
                  <a:latin typeface="Times New Roman" panose="02020603050405020304" pitchFamily="18" charset="0"/>
                  <a:cs typeface="Times New Roman" panose="02020603050405020304" pitchFamily="18" charset="0"/>
                </a:rPr>
                <a:t>As image sensors have been used in various mobile applications, the demand for low-power operations has been increasing because of the limited battery life. The static power consumption in the comparator and the increase in the toggling number according to the bit depth of the counter degrade the SS-ADC energy efficiency. For low-power readout circuits without additional power consumption this paper presents a comparator power-gating technique with a gain-difference-based ZC prediction in SS-ADC.</a:t>
              </a:r>
            </a:p>
          </p:txBody>
        </p:sp>
        <p:sp>
          <p:nvSpPr>
            <p:cNvPr id="14" name="Line 73">
              <a:extLst>
                <a:ext uri="{FF2B5EF4-FFF2-40B4-BE49-F238E27FC236}">
                  <a16:creationId xmlns:a16="http://schemas.microsoft.com/office/drawing/2014/main" id="{38F1945E-9643-4FC2-BB44-4730B7008FEC}"/>
                </a:ext>
              </a:extLst>
            </p:cNvPr>
            <p:cNvSpPr>
              <a:spLocks noChangeShapeType="1"/>
            </p:cNvSpPr>
            <p:nvPr/>
          </p:nvSpPr>
          <p:spPr bwMode="auto">
            <a:xfrm>
              <a:off x="1545141" y="10678910"/>
              <a:ext cx="26891387" cy="19301"/>
            </a:xfrm>
            <a:prstGeom prst="line">
              <a:avLst/>
            </a:prstGeom>
            <a:noFill/>
            <a:ln w="1016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5" name="TextBox 14">
              <a:extLst>
                <a:ext uri="{FF2B5EF4-FFF2-40B4-BE49-F238E27FC236}">
                  <a16:creationId xmlns:a16="http://schemas.microsoft.com/office/drawing/2014/main" id="{19DA0768-56ED-47B5-B3F0-5E8995BB69DE}"/>
                </a:ext>
              </a:extLst>
            </p:cNvPr>
            <p:cNvSpPr txBox="1"/>
            <p:nvPr/>
          </p:nvSpPr>
          <p:spPr>
            <a:xfrm>
              <a:off x="1528917" y="9570914"/>
              <a:ext cx="8285067" cy="1015663"/>
            </a:xfrm>
            <a:prstGeom prst="rect">
              <a:avLst/>
            </a:prstGeom>
            <a:noFill/>
          </p:spPr>
          <p:txBody>
            <a:bodyPr wrap="square" rtlCol="0">
              <a:spAutoFit/>
            </a:bodyPr>
            <a:lstStyle/>
            <a:p>
              <a:r>
                <a:rPr lang="en-US" sz="6000" b="1" dirty="0">
                  <a:latin typeface="Times New Roman" panose="02020603050405020304" pitchFamily="18" charset="0"/>
                  <a:cs typeface="Times New Roman" panose="02020603050405020304" pitchFamily="18" charset="0"/>
                </a:rPr>
                <a:t>Introduction</a:t>
              </a:r>
            </a:p>
          </p:txBody>
        </p:sp>
      </p:grpSp>
      <p:sp>
        <p:nvSpPr>
          <p:cNvPr id="6" name="직사각형 5"/>
          <p:cNvSpPr/>
          <p:nvPr/>
        </p:nvSpPr>
        <p:spPr>
          <a:xfrm>
            <a:off x="1453111" y="26018556"/>
            <a:ext cx="11814870" cy="1938992"/>
          </a:xfrm>
          <a:prstGeom prst="rect">
            <a:avLst/>
          </a:prstGeom>
        </p:spPr>
        <p:txBody>
          <a:bodyPr wrap="square">
            <a:spAutoFit/>
          </a:bodyPr>
          <a:lstStyle/>
          <a:p>
            <a:pPr marL="571500" indent="-571500">
              <a:buFont typeface="Wingdings" panose="05000000000000000000" pitchFamily="2" charset="2"/>
              <a:buChar char="Ø"/>
            </a:pPr>
            <a:r>
              <a:rPr lang="en-US" altLang="ko-KR" sz="4000" dirty="0">
                <a:latin typeface="Times New Roman" panose="02020603050405020304" pitchFamily="18" charset="0"/>
                <a:cs typeface="Times New Roman" panose="02020603050405020304" pitchFamily="18" charset="0"/>
              </a:rPr>
              <a:t>The SS-ADC comprises low gain response of the ZC predictor, High gain response of the main comparator (M-CMP), ZC-sensing block and counter.</a:t>
            </a:r>
          </a:p>
        </p:txBody>
      </p:sp>
      <p:grpSp>
        <p:nvGrpSpPr>
          <p:cNvPr id="41" name="그룹 40"/>
          <p:cNvGrpSpPr/>
          <p:nvPr/>
        </p:nvGrpSpPr>
        <p:grpSpPr>
          <a:xfrm>
            <a:off x="15500350" y="14429590"/>
            <a:ext cx="11529855" cy="11571910"/>
            <a:chOff x="14551242" y="15527156"/>
            <a:chExt cx="11529855" cy="11571910"/>
          </a:xfrm>
        </p:grpSpPr>
        <p:grpSp>
          <p:nvGrpSpPr>
            <p:cNvPr id="34" name="그룹 33"/>
            <p:cNvGrpSpPr/>
            <p:nvPr/>
          </p:nvGrpSpPr>
          <p:grpSpPr>
            <a:xfrm>
              <a:off x="14585957" y="15527156"/>
              <a:ext cx="11460425" cy="5146930"/>
              <a:chOff x="13808292" y="15529865"/>
              <a:chExt cx="11460425" cy="5146930"/>
            </a:xfrm>
          </p:grpSpPr>
          <p:pic>
            <p:nvPicPr>
              <p:cNvPr id="16" name="그림 15"/>
              <p:cNvPicPr>
                <a:picLocks noChangeAspect="1"/>
              </p:cNvPicPr>
              <p:nvPr/>
            </p:nvPicPr>
            <p:blipFill>
              <a:blip r:embed="rId4"/>
              <a:stretch>
                <a:fillRect/>
              </a:stretch>
            </p:blipFill>
            <p:spPr>
              <a:xfrm>
                <a:off x="13808292" y="15529865"/>
                <a:ext cx="4289108" cy="5146930"/>
              </a:xfrm>
              <a:prstGeom prst="rect">
                <a:avLst/>
              </a:prstGeom>
            </p:spPr>
          </p:pic>
          <p:pic>
            <p:nvPicPr>
              <p:cNvPr id="17" name="그림 16"/>
              <p:cNvPicPr>
                <a:picLocks noChangeAspect="1"/>
              </p:cNvPicPr>
              <p:nvPr/>
            </p:nvPicPr>
            <p:blipFill>
              <a:blip r:embed="rId5"/>
              <a:stretch>
                <a:fillRect/>
              </a:stretch>
            </p:blipFill>
            <p:spPr>
              <a:xfrm>
                <a:off x="19134617" y="15918287"/>
                <a:ext cx="6134100" cy="4667250"/>
              </a:xfrm>
              <a:prstGeom prst="rect">
                <a:avLst/>
              </a:prstGeom>
              <a:ln>
                <a:noFill/>
              </a:ln>
            </p:spPr>
          </p:pic>
        </p:grpSp>
        <p:grpSp>
          <p:nvGrpSpPr>
            <p:cNvPr id="35" name="그룹 34"/>
            <p:cNvGrpSpPr/>
            <p:nvPr/>
          </p:nvGrpSpPr>
          <p:grpSpPr>
            <a:xfrm>
              <a:off x="14551242" y="21446224"/>
              <a:ext cx="11529855" cy="5248248"/>
              <a:chOff x="13808292" y="21448933"/>
              <a:chExt cx="11529855" cy="5248248"/>
            </a:xfrm>
          </p:grpSpPr>
          <p:pic>
            <p:nvPicPr>
              <p:cNvPr id="19" name="그림 18"/>
              <p:cNvPicPr>
                <a:picLocks noChangeAspect="1"/>
              </p:cNvPicPr>
              <p:nvPr/>
            </p:nvPicPr>
            <p:blipFill>
              <a:blip r:embed="rId6"/>
              <a:stretch>
                <a:fillRect/>
              </a:stretch>
            </p:blipFill>
            <p:spPr>
              <a:xfrm>
                <a:off x="13808292" y="21488013"/>
                <a:ext cx="4658363" cy="4871491"/>
              </a:xfrm>
              <a:prstGeom prst="rect">
                <a:avLst/>
              </a:prstGeom>
            </p:spPr>
          </p:pic>
          <p:pic>
            <p:nvPicPr>
              <p:cNvPr id="20" name="그림 19"/>
              <p:cNvPicPr>
                <a:picLocks noChangeAspect="1"/>
              </p:cNvPicPr>
              <p:nvPr/>
            </p:nvPicPr>
            <p:blipFill>
              <a:blip r:embed="rId7"/>
              <a:stretch>
                <a:fillRect/>
              </a:stretch>
            </p:blipFill>
            <p:spPr>
              <a:xfrm>
                <a:off x="19156371" y="21448933"/>
                <a:ext cx="6181776" cy="5248248"/>
              </a:xfrm>
              <a:prstGeom prst="rect">
                <a:avLst/>
              </a:prstGeom>
            </p:spPr>
          </p:pic>
        </p:grpSp>
        <p:sp>
          <p:nvSpPr>
            <p:cNvPr id="23" name="TextBox 22"/>
            <p:cNvSpPr txBox="1"/>
            <p:nvPr/>
          </p:nvSpPr>
          <p:spPr>
            <a:xfrm>
              <a:off x="19963816" y="20582828"/>
              <a:ext cx="704707" cy="662570"/>
            </a:xfrm>
            <a:prstGeom prst="rect">
              <a:avLst/>
            </a:prstGeom>
            <a:noFill/>
          </p:spPr>
          <p:txBody>
            <a:bodyPr wrap="none" rtlCol="0">
              <a:spAutoFit/>
            </a:bodyPr>
            <a:lstStyle/>
            <a:p>
              <a:r>
                <a:rPr lang="en-US" altLang="ko-KR" sz="4000" dirty="0">
                  <a:latin typeface="Times New Roman" panose="02020603050405020304" pitchFamily="18" charset="0"/>
                  <a:cs typeface="Times New Roman" panose="02020603050405020304" pitchFamily="18" charset="0"/>
                </a:rPr>
                <a:t>(a)</a:t>
              </a:r>
              <a:endParaRPr lang="ko-KR" altLang="en-US" sz="40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19950356" y="26436496"/>
              <a:ext cx="731627" cy="662570"/>
            </a:xfrm>
            <a:prstGeom prst="rect">
              <a:avLst/>
            </a:prstGeom>
            <a:noFill/>
          </p:spPr>
          <p:txBody>
            <a:bodyPr wrap="none" rtlCol="0">
              <a:spAutoFit/>
            </a:bodyPr>
            <a:lstStyle/>
            <a:p>
              <a:r>
                <a:rPr lang="en-US" altLang="ko-KR" sz="4000" dirty="0">
                  <a:latin typeface="Times New Roman" panose="02020603050405020304" pitchFamily="18" charset="0"/>
                  <a:cs typeface="Times New Roman" panose="02020603050405020304" pitchFamily="18" charset="0"/>
                </a:rPr>
                <a:t>(b)</a:t>
              </a:r>
              <a:endParaRPr lang="ko-KR" altLang="en-US" sz="4000" dirty="0">
                <a:latin typeface="Times New Roman" panose="02020603050405020304" pitchFamily="18" charset="0"/>
                <a:cs typeface="Times New Roman" panose="02020603050405020304" pitchFamily="18" charset="0"/>
              </a:endParaRPr>
            </a:p>
          </p:txBody>
        </p:sp>
      </p:grpSp>
      <p:sp>
        <p:nvSpPr>
          <p:cNvPr id="27" name="직사각형 26"/>
          <p:cNvSpPr/>
          <p:nvPr/>
        </p:nvSpPr>
        <p:spPr>
          <a:xfrm>
            <a:off x="13958008" y="25930522"/>
            <a:ext cx="15319245" cy="1938992"/>
          </a:xfrm>
          <a:prstGeom prst="rect">
            <a:avLst/>
          </a:prstGeom>
        </p:spPr>
        <p:txBody>
          <a:bodyPr wrap="square">
            <a:spAutoFit/>
          </a:bodyPr>
          <a:lstStyle/>
          <a:p>
            <a:r>
              <a:rPr lang="en-US" altLang="ko-KR" sz="4000" dirty="0">
                <a:latin typeface="Times New Roman" panose="02020603050405020304" pitchFamily="18" charset="0"/>
                <a:cs typeface="Times New Roman" panose="02020603050405020304" pitchFamily="18" charset="0"/>
              </a:rPr>
              <a:t>Fig. 2. (a) Schematic and timing diagram of the conventional dynamic bias amplifier. (b) Schematic and timing diagram of the proposed constant charge bias amplifier schematic and timing diagram.</a:t>
            </a:r>
          </a:p>
        </p:txBody>
      </p:sp>
      <p:grpSp>
        <p:nvGrpSpPr>
          <p:cNvPr id="29" name="그룹 28"/>
          <p:cNvGrpSpPr/>
          <p:nvPr/>
        </p:nvGrpSpPr>
        <p:grpSpPr>
          <a:xfrm>
            <a:off x="1507024" y="35718194"/>
            <a:ext cx="27171444" cy="4558637"/>
            <a:chOff x="1528917" y="9570914"/>
            <a:chExt cx="27171444" cy="4558637"/>
          </a:xfrm>
        </p:grpSpPr>
        <p:sp>
          <p:nvSpPr>
            <p:cNvPr id="30" name="직사각형 29"/>
            <p:cNvSpPr/>
            <p:nvPr/>
          </p:nvSpPr>
          <p:spPr>
            <a:xfrm>
              <a:off x="1528917" y="10651676"/>
              <a:ext cx="27171444" cy="3477875"/>
            </a:xfrm>
            <a:prstGeom prst="rect">
              <a:avLst/>
            </a:prstGeom>
          </p:spPr>
          <p:txBody>
            <a:bodyPr wrap="square">
              <a:spAutoFit/>
            </a:bodyPr>
            <a:lstStyle/>
            <a:p>
              <a:r>
                <a:rPr lang="en-US" altLang="ko-KR" sz="4400" dirty="0">
                  <a:latin typeface="Times New Roman" panose="02020603050405020304" pitchFamily="18" charset="0"/>
                  <a:cs typeface="Times New Roman" panose="02020603050405020304" pitchFamily="18" charset="0"/>
                </a:rPr>
                <a:t>The gain- difference-based ZC prediction algorithm was implemented with  an  energy-efficient  CQBA  without  additional  ramp signals.  The  proposed  CQBA  improved  the  ICMR characteristics  of  dynamic  pre-amplifiers  with  an  input-independent  gain  variation.  Additionally,  the  simulation results showed that constant power gating can reduce 80% of the M-CMP power consumption. The proposed SS-ADC was designed for a 110-nm CMOS image sensor process and achieved 51.5 </a:t>
              </a:r>
              <a:r>
                <a:rPr lang="en-US" altLang="ko-KR" sz="4400" dirty="0" err="1">
                  <a:latin typeface="Times New Roman" panose="02020603050405020304" pitchFamily="18" charset="0"/>
                  <a:cs typeface="Times New Roman" panose="02020603050405020304" pitchFamily="18" charset="0"/>
                </a:rPr>
                <a:t>pJ</a:t>
              </a:r>
              <a:r>
                <a:rPr lang="en-US" altLang="ko-KR" sz="4400" dirty="0">
                  <a:latin typeface="Times New Roman" panose="02020603050405020304" pitchFamily="18" charset="0"/>
                  <a:cs typeface="Times New Roman" panose="02020603050405020304" pitchFamily="18" charset="0"/>
                </a:rPr>
                <a:t>/pixel of a figure of merit, which is 20% lower than previous studies.</a:t>
              </a:r>
            </a:p>
          </p:txBody>
        </p:sp>
        <p:sp>
          <p:nvSpPr>
            <p:cNvPr id="31" name="Line 73">
              <a:extLst>
                <a:ext uri="{FF2B5EF4-FFF2-40B4-BE49-F238E27FC236}">
                  <a16:creationId xmlns:a16="http://schemas.microsoft.com/office/drawing/2014/main" id="{38F1945E-9643-4FC2-BB44-4730B7008FEC}"/>
                </a:ext>
              </a:extLst>
            </p:cNvPr>
            <p:cNvSpPr>
              <a:spLocks noChangeShapeType="1"/>
            </p:cNvSpPr>
            <p:nvPr/>
          </p:nvSpPr>
          <p:spPr bwMode="auto">
            <a:xfrm>
              <a:off x="1545141" y="10678910"/>
              <a:ext cx="26891387" cy="19301"/>
            </a:xfrm>
            <a:prstGeom prst="line">
              <a:avLst/>
            </a:prstGeom>
            <a:noFill/>
            <a:ln w="1016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 name="TextBox 31">
              <a:extLst>
                <a:ext uri="{FF2B5EF4-FFF2-40B4-BE49-F238E27FC236}">
                  <a16:creationId xmlns:a16="http://schemas.microsoft.com/office/drawing/2014/main" id="{19DA0768-56ED-47B5-B3F0-5E8995BB69DE}"/>
                </a:ext>
              </a:extLst>
            </p:cNvPr>
            <p:cNvSpPr txBox="1"/>
            <p:nvPr/>
          </p:nvSpPr>
          <p:spPr>
            <a:xfrm>
              <a:off x="1528917" y="9570914"/>
              <a:ext cx="8285067" cy="1015663"/>
            </a:xfrm>
            <a:prstGeom prst="rect">
              <a:avLst/>
            </a:prstGeom>
            <a:noFill/>
          </p:spPr>
          <p:txBody>
            <a:bodyPr wrap="square" rtlCol="0">
              <a:spAutoFit/>
            </a:bodyPr>
            <a:lstStyle/>
            <a:p>
              <a:r>
                <a:rPr lang="en-US" sz="6000" b="1" dirty="0">
                  <a:latin typeface="Times New Roman" panose="02020603050405020304" pitchFamily="18" charset="0"/>
                  <a:cs typeface="Times New Roman" panose="02020603050405020304" pitchFamily="18" charset="0"/>
                </a:rPr>
                <a:t>Conclusion</a:t>
              </a:r>
            </a:p>
          </p:txBody>
        </p:sp>
      </p:grpSp>
      <p:pic>
        <p:nvPicPr>
          <p:cNvPr id="36" name="그림 35"/>
          <p:cNvPicPr>
            <a:picLocks noChangeAspect="1"/>
          </p:cNvPicPr>
          <p:nvPr/>
        </p:nvPicPr>
        <p:blipFill>
          <a:blip r:embed="rId8"/>
          <a:stretch>
            <a:fillRect/>
          </a:stretch>
        </p:blipFill>
        <p:spPr>
          <a:xfrm>
            <a:off x="1338811" y="29259669"/>
            <a:ext cx="13652023" cy="4688202"/>
          </a:xfrm>
          <a:prstGeom prst="rect">
            <a:avLst/>
          </a:prstGeom>
        </p:spPr>
      </p:pic>
      <p:sp>
        <p:nvSpPr>
          <p:cNvPr id="38" name="직사각형 37"/>
          <p:cNvSpPr/>
          <p:nvPr/>
        </p:nvSpPr>
        <p:spPr>
          <a:xfrm>
            <a:off x="1511153" y="33856147"/>
            <a:ext cx="13307338" cy="1323439"/>
          </a:xfrm>
          <a:prstGeom prst="rect">
            <a:avLst/>
          </a:prstGeom>
        </p:spPr>
        <p:txBody>
          <a:bodyPr wrap="square">
            <a:spAutoFit/>
          </a:bodyPr>
          <a:lstStyle/>
          <a:p>
            <a:r>
              <a:rPr lang="en-US" altLang="ko-KR" sz="4000" dirty="0">
                <a:latin typeface="Times New Roman" panose="02020603050405020304" pitchFamily="18" charset="0"/>
                <a:cs typeface="Times New Roman" panose="02020603050405020304" pitchFamily="18" charset="0"/>
              </a:rPr>
              <a:t>Fig. 3. Input level dependent output response variation: (a) gain, (b) output common mode level. </a:t>
            </a:r>
          </a:p>
        </p:txBody>
      </p:sp>
      <p:pic>
        <p:nvPicPr>
          <p:cNvPr id="39" name="그림 38"/>
          <p:cNvPicPr>
            <a:picLocks noChangeAspect="1"/>
          </p:cNvPicPr>
          <p:nvPr/>
        </p:nvPicPr>
        <p:blipFill>
          <a:blip r:embed="rId9"/>
          <a:stretch>
            <a:fillRect/>
          </a:stretch>
        </p:blipFill>
        <p:spPr>
          <a:xfrm>
            <a:off x="17757912" y="28554892"/>
            <a:ext cx="8551536" cy="5852088"/>
          </a:xfrm>
          <a:prstGeom prst="rect">
            <a:avLst/>
          </a:prstGeom>
        </p:spPr>
      </p:pic>
      <p:sp>
        <p:nvSpPr>
          <p:cNvPr id="40" name="직사각형 39"/>
          <p:cNvSpPr/>
          <p:nvPr/>
        </p:nvSpPr>
        <p:spPr>
          <a:xfrm>
            <a:off x="15367000" y="34365865"/>
            <a:ext cx="13333361" cy="1323439"/>
          </a:xfrm>
          <a:prstGeom prst="rect">
            <a:avLst/>
          </a:prstGeom>
        </p:spPr>
        <p:txBody>
          <a:bodyPr wrap="square">
            <a:spAutoFit/>
          </a:bodyPr>
          <a:lstStyle/>
          <a:p>
            <a:r>
              <a:rPr lang="en-US" altLang="ko-KR" sz="4000" dirty="0">
                <a:latin typeface="Times New Roman" panose="02020603050405020304" pitchFamily="18" charset="0"/>
                <a:cs typeface="Times New Roman" panose="02020603050405020304" pitchFamily="18" charset="0"/>
              </a:rPr>
              <a:t>Fig. 4. Analog block power consumption and prediction window size.</a:t>
            </a:r>
          </a:p>
        </p:txBody>
      </p:sp>
      <p:sp>
        <p:nvSpPr>
          <p:cNvPr id="42" name="TextBox 41">
            <a:extLst>
              <a:ext uri="{FF2B5EF4-FFF2-40B4-BE49-F238E27FC236}">
                <a16:creationId xmlns:a16="http://schemas.microsoft.com/office/drawing/2014/main" id="{9470A3E4-2490-311F-2E50-67B6F7A72134}"/>
              </a:ext>
            </a:extLst>
          </p:cNvPr>
          <p:cNvSpPr txBox="1"/>
          <p:nvPr/>
        </p:nvSpPr>
        <p:spPr>
          <a:xfrm>
            <a:off x="0" y="41049437"/>
            <a:ext cx="23755960" cy="1754326"/>
          </a:xfrm>
          <a:prstGeom prst="rect">
            <a:avLst/>
          </a:prstGeom>
          <a:noFill/>
        </p:spPr>
        <p:txBody>
          <a:bodyPr wrap="square">
            <a:spAutoFit/>
          </a:bodyPr>
          <a:lstStyle/>
          <a:p>
            <a:r>
              <a:rPr lang="en-US" sz="3600" b="0" i="0" dirty="0">
                <a:solidFill>
                  <a:srgbClr val="323232"/>
                </a:solidFill>
                <a:effectLst/>
                <a:latin typeface="Times New Roman" panose="02020603050405020304" pitchFamily="18" charset="0"/>
                <a:cs typeface="Times New Roman" panose="02020603050405020304" pitchFamily="18" charset="0"/>
              </a:rPr>
              <a:t>The chip fabrication and EDA tool were supported by the IC Design Education Center(IDEC), Korea.</a:t>
            </a:r>
          </a:p>
          <a:p>
            <a:pPr marL="731520" indent="-914400"/>
            <a:r>
              <a:rPr lang="en-US" sz="3600" dirty="0">
                <a:latin typeface="Times New Roman" panose="02020603050405020304" pitchFamily="18" charset="0"/>
                <a:cs typeface="Times New Roman" panose="02020603050405020304" pitchFamily="18" charset="0"/>
              </a:rPr>
              <a:t>[1] H. S. </a:t>
            </a:r>
            <a:r>
              <a:rPr lang="en-US" sz="3600" dirty="0" err="1">
                <a:latin typeface="Times New Roman" panose="02020603050405020304" pitchFamily="18" charset="0"/>
                <a:cs typeface="Times New Roman" panose="02020603050405020304" pitchFamily="18" charset="0"/>
              </a:rPr>
              <a:t>Bindra</a:t>
            </a:r>
            <a:r>
              <a:rPr lang="en-US" sz="3600" dirty="0">
                <a:latin typeface="Times New Roman" panose="02020603050405020304" pitchFamily="18" charset="0"/>
                <a:cs typeface="Times New Roman" panose="02020603050405020304" pitchFamily="18" charset="0"/>
              </a:rPr>
              <a:t>, C. E. </a:t>
            </a:r>
            <a:r>
              <a:rPr lang="en-US" sz="3600" dirty="0" err="1">
                <a:latin typeface="Times New Roman" panose="02020603050405020304" pitchFamily="18" charset="0"/>
                <a:cs typeface="Times New Roman" panose="02020603050405020304" pitchFamily="18" charset="0"/>
              </a:rPr>
              <a:t>Lokin</a:t>
            </a:r>
            <a:r>
              <a:rPr lang="en-US" sz="3600" dirty="0">
                <a:latin typeface="Times New Roman" panose="02020603050405020304" pitchFamily="18" charset="0"/>
                <a:cs typeface="Times New Roman" panose="02020603050405020304" pitchFamily="18" charset="0"/>
              </a:rPr>
              <a:t>, D. </a:t>
            </a:r>
            <a:r>
              <a:rPr lang="en-US" sz="3600" dirty="0" err="1">
                <a:latin typeface="Times New Roman" panose="02020603050405020304" pitchFamily="18" charset="0"/>
                <a:cs typeface="Times New Roman" panose="02020603050405020304" pitchFamily="18" charset="0"/>
              </a:rPr>
              <a:t>Schinkel</a:t>
            </a:r>
            <a:r>
              <a:rPr lang="en-US" sz="3600" dirty="0">
                <a:latin typeface="Times New Roman" panose="02020603050405020304" pitchFamily="18" charset="0"/>
                <a:cs typeface="Times New Roman" panose="02020603050405020304" pitchFamily="18" charset="0"/>
              </a:rPr>
              <a:t>, A.-J. </a:t>
            </a:r>
            <a:r>
              <a:rPr lang="en-US" sz="3600" dirty="0" err="1">
                <a:latin typeface="Times New Roman" panose="02020603050405020304" pitchFamily="18" charset="0"/>
                <a:cs typeface="Times New Roman" panose="02020603050405020304" pitchFamily="18" charset="0"/>
              </a:rPr>
              <a:t>Annema</a:t>
            </a:r>
            <a:r>
              <a:rPr lang="en-US" sz="3600" dirty="0">
                <a:latin typeface="Times New Roman" panose="02020603050405020304" pitchFamily="18" charset="0"/>
                <a:cs typeface="Times New Roman" panose="02020603050405020304" pitchFamily="18" charset="0"/>
              </a:rPr>
              <a:t>, and B. </a:t>
            </a:r>
            <a:r>
              <a:rPr lang="en-US" sz="3600" dirty="0" err="1">
                <a:latin typeface="Times New Roman" panose="02020603050405020304" pitchFamily="18" charset="0"/>
                <a:cs typeface="Times New Roman" panose="02020603050405020304" pitchFamily="18" charset="0"/>
              </a:rPr>
              <a:t>Nauta</a:t>
            </a:r>
            <a:r>
              <a:rPr lang="en-US" sz="3600" dirty="0">
                <a:latin typeface="Times New Roman" panose="02020603050405020304" pitchFamily="18" charset="0"/>
                <a:cs typeface="Times New Roman" panose="02020603050405020304" pitchFamily="18" charset="0"/>
              </a:rPr>
              <a:t>, “A 1.2-V dynamic bias latch-type comparator in 65-nm CMOS with 0.4-mV input noise,” IEEE J. Solid-State Circuits, vol. 53, no. 7, pp. 1902–1912, Jul. 2018.</a:t>
            </a:r>
          </a:p>
        </p:txBody>
      </p:sp>
      <p:pic>
        <p:nvPicPr>
          <p:cNvPr id="18" name="그림 17">
            <a:extLst>
              <a:ext uri="{FF2B5EF4-FFF2-40B4-BE49-F238E27FC236}">
                <a16:creationId xmlns:a16="http://schemas.microsoft.com/office/drawing/2014/main" id="{58C39F87-6F29-8D0D-4589-877D7217E617}"/>
              </a:ext>
            </a:extLst>
          </p:cNvPr>
          <p:cNvPicPr>
            <a:picLocks noChangeAspect="1"/>
          </p:cNvPicPr>
          <p:nvPr/>
        </p:nvPicPr>
        <p:blipFill>
          <a:blip r:embed="rId10"/>
          <a:stretch>
            <a:fillRect/>
          </a:stretch>
        </p:blipFill>
        <p:spPr>
          <a:xfrm>
            <a:off x="25436971" y="7691251"/>
            <a:ext cx="2400635" cy="2362530"/>
          </a:xfrm>
          <a:prstGeom prst="rect">
            <a:avLst/>
          </a:prstGeom>
        </p:spPr>
      </p:pic>
    </p:spTree>
    <p:extLst>
      <p:ext uri="{BB962C8B-B14F-4D97-AF65-F5344CB8AC3E}">
        <p14:creationId xmlns:p14="http://schemas.microsoft.com/office/powerpoint/2010/main" val="61277600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1227</TotalTime>
  <Words>438</Words>
  <Application>Microsoft Office PowerPoint</Application>
  <PresentationFormat>사용자 지정</PresentationFormat>
  <Paragraphs>20</Paragraphs>
  <Slides>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vt:i4>
      </vt:variant>
    </vt:vector>
  </HeadingPairs>
  <TitlesOfParts>
    <vt:vector size="7" baseType="lpstr">
      <vt:lpstr>Arial</vt:lpstr>
      <vt:lpstr>Calibri</vt:lpstr>
      <vt:lpstr>Calibri Light</vt:lpstr>
      <vt:lpstr>Times New Roman</vt:lpstr>
      <vt:lpstr>Wingdings</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이경민</cp:lastModifiedBy>
  <cp:revision>32</cp:revision>
  <dcterms:created xsi:type="dcterms:W3CDTF">2018-03-08T06:02:33Z</dcterms:created>
  <dcterms:modified xsi:type="dcterms:W3CDTF">2023-06-22T13:45:14Z</dcterms:modified>
</cp:coreProperties>
</file>